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80" r:id="rId3"/>
    <p:sldId id="273" r:id="rId4"/>
    <p:sldId id="275" r:id="rId5"/>
    <p:sldId id="276" r:id="rId6"/>
    <p:sldId id="269" r:id="rId7"/>
    <p:sldId id="271" r:id="rId8"/>
    <p:sldId id="270" r:id="rId9"/>
    <p:sldId id="278" r:id="rId10"/>
    <p:sldId id="277" r:id="rId11"/>
    <p:sldId id="279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40" autoAdjust="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Performance</a:t>
            </a:r>
            <a:r>
              <a:rPr lang="en-US" baseline="0" dirty="0"/>
              <a:t> w/wo reflexes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Reflex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Sheet1!$B$2:$B$9</c:f>
              <c:numCache>
                <c:formatCode>General</c:formatCode>
                <c:ptCount val="5"/>
                <c:pt idx="0">
                  <c:v>83.81</c:v>
                </c:pt>
                <c:pt idx="1">
                  <c:v>109.21</c:v>
                </c:pt>
                <c:pt idx="2">
                  <c:v>127.8</c:v>
                </c:pt>
                <c:pt idx="3">
                  <c:v>152.68</c:v>
                </c:pt>
                <c:pt idx="4">
                  <c:v>138.4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9E0-497D-9A75-9CEC8DD71E1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Reflex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Sheet1!$C$2:$C$9</c:f>
              <c:numCache>
                <c:formatCode>General</c:formatCode>
                <c:ptCount val="5"/>
                <c:pt idx="0">
                  <c:v>107.72</c:v>
                </c:pt>
                <c:pt idx="1">
                  <c:v>129.14400000000001</c:v>
                </c:pt>
                <c:pt idx="2">
                  <c:v>132.22999999999999</c:v>
                </c:pt>
                <c:pt idx="3">
                  <c:v>159.63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F9E0-497D-9A75-9CEC8DD71E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2867903"/>
        <c:axId val="1282878719"/>
      </c:barChart>
      <c:catAx>
        <c:axId val="12828679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Response</a:t>
                </a:r>
                <a:r>
                  <a:rPr lang="en-US" baseline="0" dirty="0"/>
                  <a:t> Time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9905413385826769"/>
              <c:y val="0.87648678171218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78719"/>
        <c:crosses val="autoZero"/>
        <c:auto val="1"/>
        <c:lblAlgn val="ctr"/>
        <c:lblOffset val="100"/>
        <c:noMultiLvlLbl val="0"/>
      </c:catAx>
      <c:valAx>
        <c:axId val="128287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Seconds</a:t>
                </a:r>
                <a:r>
                  <a:rPr lang="en-US" baseline="0" dirty="0"/>
                  <a:t> Survived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6790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5FC1-8187-92B0-5A59-9474E031B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E99D6-355D-BE9E-F3CA-FD036DBE4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9B682-3A05-E97C-1CAA-8F27B090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69D9D-6963-2C4D-1BE1-3F2430FC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F5D08-5D5E-964E-8543-05184240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1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E755-3D15-3BDD-6C6E-4A7FD8C1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2C994-2D0C-4E15-FD48-E4E513EDF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8A1C3-0A3E-D5E1-3B48-9FF27A64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6363-C5D5-84C5-0F18-D327A943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EC507-87F8-C361-62F5-E1253118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0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98441-2101-4634-61EF-029B60C75B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A2D7F-2A52-0810-D3A1-58AD8B147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0CE19-2A31-B9DC-F104-7F82EF80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84670-E906-3F54-BFEF-E9143BEF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EA99F-D4A8-DFF6-AA8B-76B62C86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3F4-EFDA-926A-EC92-D19A98C7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769C5-0FF7-729C-0AE3-E3BE4C9E0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0D50F-2CB3-904C-BEE7-50CD20BB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C58D8-AA47-C399-FB50-592719E6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FA853-B75D-0953-337F-E1EED4AA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6EBE-1073-2C3C-191E-7A2A1528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70203-2342-B70B-6E19-9A0D09492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A3F-E64F-D3A9-0D44-B8169E96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BA15-F340-0EC4-5983-65CEA6C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3861-FDED-99F0-2FD3-EDE7801E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0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986B-58A9-6BC8-7E33-3FFA1A1C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9D068-D572-CA03-A4B5-42D5BD0E9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E51AB-24A2-AD34-0495-380D973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CA1F-8AA5-A58D-69E6-B5CC8678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008CF-5518-D395-F230-07F3A8E3F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5805A-7130-8375-8E8A-F5A12107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6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76E34-5A16-BF7F-19E6-54FEF0B8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DE135-67D1-77B7-E2BD-A7BD15C4B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02840-1373-383C-3B7E-7A13C0CF1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392B01-E2C6-6EB7-FABF-01BC8040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63C67-B7ED-250C-7027-F8B824A61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4134B1-88DA-AAD0-92AC-4A9EAAD3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656D5A-0CD4-05D9-4E5C-EAAD979C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361EF-9DFB-C170-618E-7A4FAA2E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5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B3F76-32B3-F7D1-2C1B-6583413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DE6C7-48AF-715F-3707-84C0E085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C8ADF-2EF0-AA76-7234-F26DA0FD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C4519-23E4-F610-65E1-F8A2EC53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2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13C4C-CA54-886B-BD23-BB8899C5C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C6BE1D-FC6F-510C-308F-C905DF18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159B-49A9-613A-7F37-B506EE65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5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9EB1-CB02-49EA-C408-E5FC6A5B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956C-FEF8-F952-045C-35F37B5D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F3C76-8BEE-6001-C6A7-BD2D8B8B2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C7B22-AB49-F3FB-842A-C8B67181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3DAAC-B6D8-ACFF-D99E-E319089C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E7430-B3AA-A1B9-7B73-44C93668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4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9DAE-0A4E-5555-55A0-524376D0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F38245-6B02-7E5C-1240-FA926DE6D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32B0B-6B2F-2937-DD7D-DD25B4A93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0D762-C03F-87D9-7967-D3D017B82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BB829-4F67-3D97-D7FE-3C662A2D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74564-6F4C-13EE-E70D-C40AA780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0FB1A3-4299-2AFB-F371-588E5C5F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B7FA-6DE9-545F-1D88-77CAB7FBE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EAD63-2279-C8B6-D688-1581BFE62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5E9AA-7BAE-42A6-8B01-02C89DF5D6BA}" type="datetimeFigureOut">
              <a:rPr lang="en-US" smtClean="0"/>
              <a:t>6/8/2022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5934-0B02-318E-57A8-2360212839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EA326-01CB-2A15-ADB5-46880FA27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400246-A129-D16F-298E-FA85C84D0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8021274"/>
              </p:ext>
            </p:extLst>
          </p:nvPr>
        </p:nvGraphicFramePr>
        <p:xfrm>
          <a:off x="5976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F8A4A55-5214-274D-0845-E97016C12050}"/>
              </a:ext>
            </a:extLst>
          </p:cNvPr>
          <p:cNvSpPr txBox="1"/>
          <p:nvPr/>
        </p:nvSpPr>
        <p:spPr>
          <a:xfrm>
            <a:off x="8253505" y="1720839"/>
            <a:ext cx="36695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 designed reflexes present before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trained on top of the reflex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to find good reflexes automatically for every environment?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(run for million steps)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53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DD0A-7A7C-FEA6-DFED-6AF345D3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EBC6-A511-CCB5-51D8-34C42AD9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few shot learning with reflexes</a:t>
            </a:r>
          </a:p>
          <a:p>
            <a:r>
              <a:rPr lang="en-US" dirty="0"/>
              <a:t>Transfer reflexes</a:t>
            </a:r>
          </a:p>
          <a:p>
            <a:r>
              <a:rPr lang="en-US" dirty="0"/>
              <a:t>Reflexes prevent negative rewards.</a:t>
            </a:r>
          </a:p>
          <a:p>
            <a:r>
              <a:rPr lang="en-US" dirty="0"/>
              <a:t>Add parent action and child action in state representation.</a:t>
            </a:r>
          </a:p>
          <a:p>
            <a:r>
              <a:rPr lang="en-US" dirty="0"/>
              <a:t>Slowly add reflexes on a trained network (while training it again).</a:t>
            </a:r>
          </a:p>
          <a:p>
            <a:r>
              <a:rPr lang="en-US" dirty="0"/>
              <a:t>Make parent network’s actions come in faster at dying states or states that have a drastic change in reward.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05630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37A4-00B0-82CB-040B-A050A79F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on edge cases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D1ED5E8-98D7-B395-F883-CDC7E1D15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04" y="3999955"/>
            <a:ext cx="10031896" cy="2858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8F6309-E04A-3E13-1A48-AF511B3708D5}"/>
              </a:ext>
            </a:extLst>
          </p:cNvPr>
          <p:cNvSpPr txBox="1"/>
          <p:nvPr/>
        </p:nvSpPr>
        <p:spPr>
          <a:xfrm>
            <a:off x="914400" y="1583635"/>
            <a:ext cx="5128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 neural network on states that result on failure on the Teacher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the same action but faster.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network: 6 hidden neurons</a:t>
            </a:r>
          </a:p>
        </p:txBody>
      </p:sp>
    </p:spTree>
    <p:extLst>
      <p:ext uri="{BB962C8B-B14F-4D97-AF65-F5344CB8AC3E}">
        <p14:creationId xmlns:p14="http://schemas.microsoft.com/office/powerpoint/2010/main" val="2664630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3059-AC7C-5EE1-3AFC-9EBEE505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summer 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6A405-50F7-A5E9-1488-D45B1107D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DITTO</a:t>
            </a:r>
          </a:p>
          <a:p>
            <a:r>
              <a:rPr lang="en-US" dirty="0"/>
              <a:t>Submit to AAAI</a:t>
            </a:r>
          </a:p>
          <a:p>
            <a:r>
              <a:rPr lang="en-US" dirty="0"/>
              <a:t>Work on thesis proposal (due next </a:t>
            </a:r>
            <a:r>
              <a:rPr lang="en-US" dirty="0" err="1"/>
              <a:t>sem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8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C01B5F8-8443-E821-1DA8-6A0FCC857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99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09A3A3-D6DC-9743-8549-22B1B0F3B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353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96B13-993B-D639-F30E-EB69E2045E09}"/>
              </a:ext>
            </a:extLst>
          </p:cNvPr>
          <p:cNvSpPr txBox="1"/>
          <p:nvPr/>
        </p:nvSpPr>
        <p:spPr>
          <a:xfrm>
            <a:off x="1041399" y="669365"/>
            <a:ext cx="616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design reflexes for this?</a:t>
            </a:r>
          </a:p>
        </p:txBody>
      </p:sp>
    </p:spTree>
    <p:extLst>
      <p:ext uri="{BB962C8B-B14F-4D97-AF65-F5344CB8AC3E}">
        <p14:creationId xmlns:p14="http://schemas.microsoft.com/office/powerpoint/2010/main" val="1136821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(-abs(TD) + reward) if next state for reflex is the next state for the base network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otherwise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E6AE70FD-2BCD-7570-82E3-CF3D5C3373D5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9051752" y="4077808"/>
            <a:ext cx="1496785" cy="826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F8BC3159-7993-11D2-A89B-8D028276D53D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3337020" y="3699786"/>
            <a:ext cx="4110226" cy="1472528"/>
          </a:xfrm>
          <a:prstGeom prst="curvedConnector4">
            <a:avLst>
              <a:gd name="adj1" fmla="val 60033"/>
              <a:gd name="adj2" fmla="val 115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792218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99.768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38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(ΔTD + reward) at every step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74072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866955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153.116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40822FD-FE83-0BA9-75C4-4B3EF0190357}"/>
              </a:ext>
            </a:extLst>
          </p:cNvPr>
          <p:cNvSpPr txBox="1"/>
          <p:nvPr/>
        </p:nvSpPr>
        <p:spPr>
          <a:xfrm>
            <a:off x="4296336" y="5950320"/>
            <a:ext cx="54624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is training a faster network on top of slower network normally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6173D8-7B59-4CAF-2A18-13E54CC744F6}"/>
              </a:ext>
            </a:extLst>
          </p:cNvPr>
          <p:cNvSpPr/>
          <p:nvPr/>
        </p:nvSpPr>
        <p:spPr>
          <a:xfrm>
            <a:off x="4165600" y="6104208"/>
            <a:ext cx="17929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4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 such that:</a:t>
            </a:r>
          </a:p>
          <a:p>
            <a:r>
              <a:rPr lang="en-US" dirty="0"/>
              <a:t>If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threshold, create an episode of length = 2 steps of the base network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11905"/>
              </p:ext>
            </p:extLst>
          </p:nvPr>
        </p:nvGraphicFramePr>
        <p:xfrm>
          <a:off x="680552" y="4820604"/>
          <a:ext cx="35506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146.64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09B77A2-9456-5A56-ABA8-5807E124BC45}"/>
              </a:ext>
            </a:extLst>
          </p:cNvPr>
          <p:cNvSpPr/>
          <p:nvPr/>
        </p:nvSpPr>
        <p:spPr>
          <a:xfrm>
            <a:off x="7458635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8F69-C7D0-BD9E-3998-509B56700553}"/>
              </a:ext>
            </a:extLst>
          </p:cNvPr>
          <p:cNvSpPr/>
          <p:nvPr/>
        </p:nvSpPr>
        <p:spPr>
          <a:xfrm>
            <a:off x="8617507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0CE8AF-FAA8-EDE6-6E1F-8941B566A579}"/>
              </a:ext>
            </a:extLst>
          </p:cNvPr>
          <p:cNvSpPr/>
          <p:nvPr/>
        </p:nvSpPr>
        <p:spPr>
          <a:xfrm>
            <a:off x="9776379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865D08-7FC6-9D51-AF24-C089C38700BD}"/>
              </a:ext>
            </a:extLst>
          </p:cNvPr>
          <p:cNvSpPr txBox="1"/>
          <p:nvPr/>
        </p:nvSpPr>
        <p:spPr>
          <a:xfrm>
            <a:off x="6592047" y="5313771"/>
            <a:ext cx="14302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 noted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675554-A167-3673-F5AB-BE975F85A058}"/>
              </a:ext>
            </a:extLst>
          </p:cNvPr>
          <p:cNvSpPr txBox="1"/>
          <p:nvPr/>
        </p:nvSpPr>
        <p:spPr>
          <a:xfrm>
            <a:off x="5731435" y="478478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Episode start</a:t>
            </a:r>
            <a:endParaRPr lang="en-US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D4F463-26F2-60B7-6B4C-1A88EFC96F31}"/>
              </a:ext>
            </a:extLst>
          </p:cNvPr>
          <p:cNvCxnSpPr>
            <a:endCxn id="14" idx="0"/>
          </p:cNvCxnSpPr>
          <p:nvPr/>
        </p:nvCxnSpPr>
        <p:spPr>
          <a:xfrm flipH="1">
            <a:off x="7307147" y="4780646"/>
            <a:ext cx="139535" cy="533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05BDE9-387C-B44D-5BD9-A3E3A4BDA5EF}"/>
              </a:ext>
            </a:extLst>
          </p:cNvPr>
          <p:cNvSpPr txBox="1"/>
          <p:nvPr/>
        </p:nvSpPr>
        <p:spPr>
          <a:xfrm>
            <a:off x="10092568" y="5098327"/>
            <a:ext cx="1661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TD difference calculated </a:t>
            </a:r>
            <a:r>
              <a:rPr lang="en-US" sz="1100" dirty="0" err="1"/>
              <a:t>wrt</a:t>
            </a:r>
            <a:r>
              <a:rPr lang="en-US" sz="1100" dirty="0"/>
              <a:t>. Start of episode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772A48-F20E-171E-6462-9895C17C7AD2}"/>
              </a:ext>
            </a:extLst>
          </p:cNvPr>
          <p:cNvCxnSpPr/>
          <p:nvPr/>
        </p:nvCxnSpPr>
        <p:spPr>
          <a:xfrm>
            <a:off x="10923298" y="4760801"/>
            <a:ext cx="0" cy="318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C6750E05-FCD3-5B24-8BDF-E193EF104640}"/>
              </a:ext>
            </a:extLst>
          </p:cNvPr>
          <p:cNvCxnSpPr>
            <a:stCxn id="24" idx="2"/>
            <a:endCxn id="8" idx="2"/>
          </p:cNvCxnSpPr>
          <p:nvPr/>
        </p:nvCxnSpPr>
        <p:spPr>
          <a:xfrm rot="5400000" flipH="1">
            <a:off x="9672926" y="4278843"/>
            <a:ext cx="768413" cy="1732331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95145342-A0EC-5F66-A42B-75B351BF804A}"/>
              </a:ext>
            </a:extLst>
          </p:cNvPr>
          <p:cNvCxnSpPr>
            <a:stCxn id="24" idx="2"/>
            <a:endCxn id="6" idx="2"/>
          </p:cNvCxnSpPr>
          <p:nvPr/>
        </p:nvCxnSpPr>
        <p:spPr>
          <a:xfrm rot="5400000" flipH="1">
            <a:off x="9093490" y="3699407"/>
            <a:ext cx="768413" cy="2891203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E76F2E-C439-D18A-920F-14D032DD23A8}"/>
              </a:ext>
            </a:extLst>
          </p:cNvPr>
          <p:cNvSpPr txBox="1"/>
          <p:nvPr/>
        </p:nvSpPr>
        <p:spPr>
          <a:xfrm>
            <a:off x="9383059" y="5747704"/>
            <a:ext cx="596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reward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37C6BC-659E-EC02-067A-1EC8138C25F4}"/>
              </a:ext>
            </a:extLst>
          </p:cNvPr>
          <p:cNvSpPr txBox="1"/>
          <p:nvPr/>
        </p:nvSpPr>
        <p:spPr>
          <a:xfrm>
            <a:off x="10688382" y="3729709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31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F13A94FD-C093-CC71-9468-0BE79E6AC505}"/>
              </a:ext>
            </a:extLst>
          </p:cNvPr>
          <p:cNvGrpSpPr/>
          <p:nvPr/>
        </p:nvGrpSpPr>
        <p:grpSpPr>
          <a:xfrm>
            <a:off x="740044" y="1810069"/>
            <a:ext cx="9241989" cy="3518133"/>
            <a:chOff x="740044" y="1810069"/>
            <a:chExt cx="9241989" cy="3518133"/>
          </a:xfrm>
        </p:grpSpPr>
        <p:sp>
          <p:nvSpPr>
            <p:cNvPr id="1062" name="TextBox 1061">
              <a:extLst>
                <a:ext uri="{FF2B5EF4-FFF2-40B4-BE49-F238E27FC236}">
                  <a16:creationId xmlns:a16="http://schemas.microsoft.com/office/drawing/2014/main" id="{C175C6C1-DE1D-C9D2-4B1F-EEAE34AF4009}"/>
                </a:ext>
              </a:extLst>
            </p:cNvPr>
            <p:cNvSpPr txBox="1"/>
            <p:nvPr/>
          </p:nvSpPr>
          <p:spPr>
            <a:xfrm>
              <a:off x="740044" y="4189095"/>
              <a:ext cx="954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State</a:t>
              </a:r>
            </a:p>
          </p:txBody>
        </p: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9DA8642B-FED0-5786-5129-A8CBC122C27A}"/>
                </a:ext>
              </a:extLst>
            </p:cNvPr>
            <p:cNvGrpSpPr/>
            <p:nvPr/>
          </p:nvGrpSpPr>
          <p:grpSpPr>
            <a:xfrm>
              <a:off x="1694200" y="1810069"/>
              <a:ext cx="8287833" cy="3518133"/>
              <a:chOff x="1694200" y="1810069"/>
              <a:chExt cx="8287833" cy="351813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28A662B-2E85-B46D-03D3-D42E5BCF6A4E}"/>
                  </a:ext>
                </a:extLst>
              </p:cNvPr>
              <p:cNvSpPr/>
              <p:nvPr/>
            </p:nvSpPr>
            <p:spPr>
              <a:xfrm>
                <a:off x="1694200" y="2205658"/>
                <a:ext cx="1908313" cy="675860"/>
              </a:xfrm>
              <a:prstGeom prst="rect">
                <a:avLst/>
              </a:prstGeom>
              <a:solidFill>
                <a:srgbClr val="B1D4F2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(slow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0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3DF4C3D-D4D7-D971-032D-22544C512FC4}"/>
                  </a:ext>
                </a:extLst>
              </p:cNvPr>
              <p:cNvSpPr/>
              <p:nvPr/>
            </p:nvSpPr>
            <p:spPr>
              <a:xfrm>
                <a:off x="1694201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(slow)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ACB6C-C4A2-36E1-A30F-8D297385F815}"/>
                  </a:ext>
                </a:extLst>
              </p:cNvPr>
              <p:cNvSpPr/>
              <p:nvPr/>
            </p:nvSpPr>
            <p:spPr>
              <a:xfrm>
                <a:off x="1694201" y="4652342"/>
                <a:ext cx="5013350" cy="675860"/>
              </a:xfrm>
              <a:prstGeom prst="rect">
                <a:avLst/>
              </a:prstGeom>
              <a:solidFill>
                <a:srgbClr val="F5F1E6"/>
              </a:solidFill>
              <a:ln w="28575">
                <a:solidFill>
                  <a:srgbClr val="1E49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Environment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10E80F9-B4E1-E83A-2051-A954217B9B04}"/>
                  </a:ext>
                </a:extLst>
              </p:cNvPr>
              <p:cNvSpPr/>
              <p:nvPr/>
            </p:nvSpPr>
            <p:spPr>
              <a:xfrm>
                <a:off x="4799238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(Fast)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0CE14C4-DE1F-4C41-0737-4256DD229F58}"/>
                  </a:ext>
                </a:extLst>
              </p:cNvPr>
              <p:cNvSpPr/>
              <p:nvPr/>
            </p:nvSpPr>
            <p:spPr>
              <a:xfrm>
                <a:off x="4799238" y="2208400"/>
                <a:ext cx="1908313" cy="675860"/>
              </a:xfrm>
              <a:prstGeom prst="rect">
                <a:avLst/>
              </a:prstGeom>
              <a:solidFill>
                <a:srgbClr val="FEBAE1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(Fast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1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E32C8A2-2200-8A08-95A8-A0322DC154AE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2648356" y="4095181"/>
                <a:ext cx="2" cy="557161"/>
              </a:xfrm>
              <a:prstGeom prst="straightConnector1">
                <a:avLst/>
              </a:prstGeom>
              <a:ln w="1905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B125A85-3929-E2C4-6D26-7C8591ADA8E7}"/>
                  </a:ext>
                </a:extLst>
              </p:cNvPr>
              <p:cNvSpPr txBox="1"/>
              <p:nvPr/>
            </p:nvSpPr>
            <p:spPr>
              <a:xfrm>
                <a:off x="2648362" y="4189095"/>
                <a:ext cx="954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reward</a:t>
                </a:r>
              </a:p>
            </p:txBody>
          </p:sp>
          <p:cxnSp>
            <p:nvCxnSpPr>
              <p:cNvPr id="22" name="Connector: Curved 21">
                <a:extLst>
                  <a:ext uri="{FF2B5EF4-FFF2-40B4-BE49-F238E27FC236}">
                    <a16:creationId xmlns:a16="http://schemas.microsoft.com/office/drawing/2014/main" id="{87932E88-8A0B-8250-E73A-7981BF2A0570}"/>
                  </a:ext>
                </a:extLst>
              </p:cNvPr>
              <p:cNvCxnSpPr>
                <a:stCxn id="7" idx="3"/>
                <a:endCxn id="5" idx="2"/>
              </p:cNvCxnSpPr>
              <p:nvPr/>
            </p:nvCxnSpPr>
            <p:spPr>
              <a:xfrm flipH="1" flipV="1">
                <a:off x="2648357" y="2881518"/>
                <a:ext cx="954157" cy="875733"/>
              </a:xfrm>
              <a:prstGeom prst="curvedConnector4">
                <a:avLst>
                  <a:gd name="adj1" fmla="val -23958"/>
                  <a:gd name="adj2" fmla="val 69294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or: Curved 22">
                <a:extLst>
                  <a:ext uri="{FF2B5EF4-FFF2-40B4-BE49-F238E27FC236}">
                    <a16:creationId xmlns:a16="http://schemas.microsoft.com/office/drawing/2014/main" id="{1BA20670-C9EB-5BCF-BAE9-AFA844798256}"/>
                  </a:ext>
                </a:extLst>
              </p:cNvPr>
              <p:cNvCxnSpPr>
                <a:cxnSpLocks/>
                <a:stCxn id="7" idx="3"/>
                <a:endCxn id="7" idx="0"/>
              </p:cNvCxnSpPr>
              <p:nvPr/>
            </p:nvCxnSpPr>
            <p:spPr>
              <a:xfrm flipH="1" flipV="1">
                <a:off x="2648358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C0EF3B94-1FC0-2C5C-2C2C-6244E6669338}"/>
                  </a:ext>
                </a:extLst>
              </p:cNvPr>
              <p:cNvCxnSpPr>
                <a:stCxn id="9" idx="1"/>
                <a:endCxn id="7" idx="1"/>
              </p:cNvCxnSpPr>
              <p:nvPr/>
            </p:nvCxnSpPr>
            <p:spPr>
              <a:xfrm rot="10800000">
                <a:off x="1694201" y="3757252"/>
                <a:ext cx="12700" cy="1233021"/>
              </a:xfrm>
              <a:prstGeom prst="bentConnector3">
                <a:avLst>
                  <a:gd name="adj1" fmla="val 18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CFD2B8D9-A3D9-0D2D-97BF-9A4BD7E512EB}"/>
                  </a:ext>
                </a:extLst>
              </p:cNvPr>
              <p:cNvCxnSpPr>
                <a:cxnSpLocks/>
                <a:stCxn id="9" idx="1"/>
                <a:endCxn id="5" idx="1"/>
              </p:cNvCxnSpPr>
              <p:nvPr/>
            </p:nvCxnSpPr>
            <p:spPr>
              <a:xfrm rot="10800000">
                <a:off x="1694201" y="2543588"/>
                <a:ext cx="1" cy="2446684"/>
              </a:xfrm>
              <a:prstGeom prst="bentConnector3">
                <a:avLst>
                  <a:gd name="adj1" fmla="val 228601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or: Elbow 32">
                <a:extLst>
                  <a:ext uri="{FF2B5EF4-FFF2-40B4-BE49-F238E27FC236}">
                    <a16:creationId xmlns:a16="http://schemas.microsoft.com/office/drawing/2014/main" id="{E869D1AA-4ADB-EC88-67BC-289AF845B3A2}"/>
                  </a:ext>
                </a:extLst>
              </p:cNvPr>
              <p:cNvCxnSpPr>
                <a:cxnSpLocks/>
                <a:stCxn id="5" idx="1"/>
                <a:endCxn id="13" idx="1"/>
              </p:cNvCxnSpPr>
              <p:nvPr/>
            </p:nvCxnSpPr>
            <p:spPr>
              <a:xfrm rot="10800000" flipH="1" flipV="1">
                <a:off x="1694200" y="2543588"/>
                <a:ext cx="3105038" cy="2742"/>
              </a:xfrm>
              <a:prstGeom prst="bentConnector5">
                <a:avLst>
                  <a:gd name="adj1" fmla="val -7362"/>
                  <a:gd name="adj2" fmla="val -20661196"/>
                  <a:gd name="adj3" fmla="val 80729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0F7195D2-37DA-5E97-65AB-4BF0B91A9249}"/>
                  </a:ext>
                </a:extLst>
              </p:cNvPr>
              <p:cNvCxnSpPr>
                <a:cxnSpLocks/>
                <a:endCxn id="11" idx="1"/>
              </p:cNvCxnSpPr>
              <p:nvPr/>
            </p:nvCxnSpPr>
            <p:spPr>
              <a:xfrm rot="16200000" flipH="1">
                <a:off x="3700476" y="2658488"/>
                <a:ext cx="1599745" cy="597779"/>
              </a:xfrm>
              <a:prstGeom prst="bentConnector2">
                <a:avLst/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or: Curved 54">
                <a:extLst>
                  <a:ext uri="{FF2B5EF4-FFF2-40B4-BE49-F238E27FC236}">
                    <a16:creationId xmlns:a16="http://schemas.microsoft.com/office/drawing/2014/main" id="{3A1066C3-2DCE-8BD6-C58B-804734DC26CA}"/>
                  </a:ext>
                </a:extLst>
              </p:cNvPr>
              <p:cNvCxnSpPr>
                <a:stCxn id="7" idx="3"/>
                <a:endCxn id="11" idx="2"/>
              </p:cNvCxnSpPr>
              <p:nvPr/>
            </p:nvCxnSpPr>
            <p:spPr>
              <a:xfrm>
                <a:off x="3602514" y="3757251"/>
                <a:ext cx="2150881" cy="337930"/>
              </a:xfrm>
              <a:prstGeom prst="curvedConnector4">
                <a:avLst>
                  <a:gd name="adj1" fmla="val 27819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or: Curved 55">
                <a:extLst>
                  <a:ext uri="{FF2B5EF4-FFF2-40B4-BE49-F238E27FC236}">
                    <a16:creationId xmlns:a16="http://schemas.microsoft.com/office/drawing/2014/main" id="{D4D4D7DD-49FF-3C4A-4C72-C9F0D4850F0A}"/>
                  </a:ext>
                </a:extLst>
              </p:cNvPr>
              <p:cNvCxnSpPr>
                <a:cxnSpLocks/>
                <a:stCxn id="11" idx="3"/>
                <a:endCxn id="13" idx="2"/>
              </p:cNvCxnSpPr>
              <p:nvPr/>
            </p:nvCxnSpPr>
            <p:spPr>
              <a:xfrm flipH="1" flipV="1">
                <a:off x="5753395" y="2884260"/>
                <a:ext cx="954156" cy="872991"/>
              </a:xfrm>
              <a:prstGeom prst="curvedConnector4">
                <a:avLst>
                  <a:gd name="adj1" fmla="val -23958"/>
                  <a:gd name="adj2" fmla="val 69355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or: Curved 59">
                <a:extLst>
                  <a:ext uri="{FF2B5EF4-FFF2-40B4-BE49-F238E27FC236}">
                    <a16:creationId xmlns:a16="http://schemas.microsoft.com/office/drawing/2014/main" id="{9B963372-A41C-49C4-3086-4321C1277339}"/>
                  </a:ext>
                </a:extLst>
              </p:cNvPr>
              <p:cNvCxnSpPr>
                <a:cxnSpLocks/>
                <a:stCxn id="11" idx="3"/>
                <a:endCxn id="11" idx="0"/>
              </p:cNvCxnSpPr>
              <p:nvPr/>
            </p:nvCxnSpPr>
            <p:spPr>
              <a:xfrm flipH="1" flipV="1">
                <a:off x="5753395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29" name="Group 1028">
                <a:extLst>
                  <a:ext uri="{FF2B5EF4-FFF2-40B4-BE49-F238E27FC236}">
                    <a16:creationId xmlns:a16="http://schemas.microsoft.com/office/drawing/2014/main" id="{35AFAAB9-C2E0-7D40-534A-76A809C4FFB5}"/>
                  </a:ext>
                </a:extLst>
              </p:cNvPr>
              <p:cNvGrpSpPr/>
              <p:nvPr/>
            </p:nvGrpSpPr>
            <p:grpSpPr>
              <a:xfrm>
                <a:off x="7478773" y="3091070"/>
                <a:ext cx="1908313" cy="675860"/>
                <a:chOff x="7432391" y="2556289"/>
                <a:chExt cx="1908313" cy="675860"/>
              </a:xfrm>
            </p:grpSpPr>
            <p:sp>
              <p:nvSpPr>
                <p:cNvPr id="1025" name="Rectangle 1024">
                  <a:extLst>
                    <a:ext uri="{FF2B5EF4-FFF2-40B4-BE49-F238E27FC236}">
                      <a16:creationId xmlns:a16="http://schemas.microsoft.com/office/drawing/2014/main" id="{7CFC9CE6-A3D1-0F8B-D370-5C29B76E5433}"/>
                    </a:ext>
                  </a:extLst>
                </p:cNvPr>
                <p:cNvSpPr/>
                <p:nvPr/>
              </p:nvSpPr>
              <p:spPr>
                <a:xfrm>
                  <a:off x="7432391" y="2556289"/>
                  <a:ext cx="1908313" cy="675860"/>
                </a:xfrm>
                <a:prstGeom prst="rect">
                  <a:avLst/>
                </a:prstGeom>
                <a:solidFill>
                  <a:srgbClr val="B1D4F2"/>
                </a:solidFill>
                <a:ln w="28575">
                  <a:solidFill>
                    <a:srgbClr val="033E4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6E2CFB4-6EEC-F6F8-1A43-D54678A2A9BD}"/>
                    </a:ext>
                  </a:extLst>
                </p:cNvPr>
                <p:cNvSpPr/>
                <p:nvPr/>
              </p:nvSpPr>
              <p:spPr>
                <a:xfrm>
                  <a:off x="8386763" y="2571751"/>
                  <a:ext cx="940280" cy="645318"/>
                </a:xfrm>
                <a:prstGeom prst="rect">
                  <a:avLst/>
                </a:prstGeom>
                <a:solidFill>
                  <a:srgbClr val="FEBAE1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30" name="TextBox 1029">
                <a:extLst>
                  <a:ext uri="{FF2B5EF4-FFF2-40B4-BE49-F238E27FC236}">
                    <a16:creationId xmlns:a16="http://schemas.microsoft.com/office/drawing/2014/main" id="{A664709F-8ECE-9714-6FF1-B99A04EADD69}"/>
                  </a:ext>
                </a:extLst>
              </p:cNvPr>
              <p:cNvSpPr txBox="1"/>
              <p:nvPr/>
            </p:nvSpPr>
            <p:spPr>
              <a:xfrm>
                <a:off x="7692886" y="3241170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31" name="TextBox 1030">
                <a:extLst>
                  <a:ext uri="{FF2B5EF4-FFF2-40B4-BE49-F238E27FC236}">
                    <a16:creationId xmlns:a16="http://schemas.microsoft.com/office/drawing/2014/main" id="{E5CC6657-4F9D-5124-2EFB-A53F735AF4DD}"/>
                  </a:ext>
                </a:extLst>
              </p:cNvPr>
              <p:cNvSpPr txBox="1"/>
              <p:nvPr/>
            </p:nvSpPr>
            <p:spPr>
              <a:xfrm>
                <a:off x="8729703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246739F3-7BBB-025D-A87B-754229DA09D5}"/>
                  </a:ext>
                </a:extLst>
              </p:cNvPr>
              <p:cNvSpPr txBox="1"/>
              <p:nvPr/>
            </p:nvSpPr>
            <p:spPr>
              <a:xfrm>
                <a:off x="8301840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+</a:t>
                </a:r>
              </a:p>
            </p:txBody>
          </p:sp>
          <p:cxnSp>
            <p:nvCxnSpPr>
              <p:cNvPr id="1034" name="Connector: Elbow 1033">
                <a:extLst>
                  <a:ext uri="{FF2B5EF4-FFF2-40B4-BE49-F238E27FC236}">
                    <a16:creationId xmlns:a16="http://schemas.microsoft.com/office/drawing/2014/main" id="{05489DE6-CA2D-1F8D-B380-0CDE63B5AFC0}"/>
                  </a:ext>
                </a:extLst>
              </p:cNvPr>
              <p:cNvCxnSpPr>
                <a:stCxn id="1025" idx="2"/>
              </p:cNvCxnSpPr>
              <p:nvPr/>
            </p:nvCxnSpPr>
            <p:spPr>
              <a:xfrm rot="5400000">
                <a:off x="6958570" y="3515912"/>
                <a:ext cx="1223342" cy="172537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Connector: Elbow 1037">
                <a:extLst>
                  <a:ext uri="{FF2B5EF4-FFF2-40B4-BE49-F238E27FC236}">
                    <a16:creationId xmlns:a16="http://schemas.microsoft.com/office/drawing/2014/main" id="{89BC5805-D4B5-7DF8-613E-6C8199F0D564}"/>
                  </a:ext>
                </a:extLst>
              </p:cNvPr>
              <p:cNvCxnSpPr>
                <a:cxnSpLocks/>
                <a:stCxn id="13" idx="3"/>
                <a:endCxn id="71" idx="0"/>
              </p:cNvCxnSpPr>
              <p:nvPr/>
            </p:nvCxnSpPr>
            <p:spPr>
              <a:xfrm>
                <a:off x="6707551" y="2546330"/>
                <a:ext cx="2195734" cy="560202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Connector: Elbow 1039">
                <a:extLst>
                  <a:ext uri="{FF2B5EF4-FFF2-40B4-BE49-F238E27FC236}">
                    <a16:creationId xmlns:a16="http://schemas.microsoft.com/office/drawing/2014/main" id="{ACE9846D-7022-53D3-6560-83C114529494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3602513" y="1810069"/>
                <a:ext cx="323638" cy="73351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4" name="Connector: Elbow 1043">
                <a:extLst>
                  <a:ext uri="{FF2B5EF4-FFF2-40B4-BE49-F238E27FC236}">
                    <a16:creationId xmlns:a16="http://schemas.microsoft.com/office/drawing/2014/main" id="{7BE00688-E8BE-543D-6D11-6A19052387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09391" y="1810069"/>
                <a:ext cx="4061790" cy="1278259"/>
              </a:xfrm>
              <a:prstGeom prst="bentConnector3">
                <a:avLst>
                  <a:gd name="adj1" fmla="val 100066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0" name="TextBox 1059">
                <a:extLst>
                  <a:ext uri="{FF2B5EF4-FFF2-40B4-BE49-F238E27FC236}">
                    <a16:creationId xmlns:a16="http://schemas.microsoft.com/office/drawing/2014/main" id="{08AD91C1-8CA1-DEC6-F321-08F3C488C44D}"/>
                  </a:ext>
                </a:extLst>
              </p:cNvPr>
              <p:cNvSpPr txBox="1"/>
              <p:nvPr/>
            </p:nvSpPr>
            <p:spPr>
              <a:xfrm>
                <a:off x="6571338" y="2931545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61" name="TextBox 1060">
                <a:extLst>
                  <a:ext uri="{FF2B5EF4-FFF2-40B4-BE49-F238E27FC236}">
                    <a16:creationId xmlns:a16="http://schemas.microsoft.com/office/drawing/2014/main" id="{1686FAE5-DCF5-54EC-9433-5F859C0D7E7D}"/>
                  </a:ext>
                </a:extLst>
              </p:cNvPr>
              <p:cNvSpPr txBox="1"/>
              <p:nvPr/>
            </p:nvSpPr>
            <p:spPr>
              <a:xfrm>
                <a:off x="3502485" y="2891024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F2803276-239A-6031-A647-A30E7734D80D}"/>
                  </a:ext>
                </a:extLst>
              </p:cNvPr>
              <p:cNvSpPr txBox="1"/>
              <p:nvPr/>
            </p:nvSpPr>
            <p:spPr>
              <a:xfrm>
                <a:off x="7023918" y="4630620"/>
                <a:ext cx="11065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Action</a:t>
                </a:r>
              </a:p>
            </p:txBody>
          </p:sp>
          <p:sp>
            <p:nvSpPr>
              <p:cNvPr id="1064" name="TextBox 1063">
                <a:extLst>
                  <a:ext uri="{FF2B5EF4-FFF2-40B4-BE49-F238E27FC236}">
                    <a16:creationId xmlns:a16="http://schemas.microsoft.com/office/drawing/2014/main" id="{F1BB1B8F-0BD0-BB3B-8323-BDCE696F683D}"/>
                  </a:ext>
                </a:extLst>
              </p:cNvPr>
              <p:cNvSpPr txBox="1"/>
              <p:nvPr/>
            </p:nvSpPr>
            <p:spPr>
              <a:xfrm>
                <a:off x="7477372" y="3444462"/>
                <a:ext cx="25046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Compound action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724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16ED04B-3BB7-FE7F-5398-9D9C7652F3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r="1157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A8181B-7BF9-DCD8-C2CE-C46BF45C50BC}"/>
              </a:ext>
            </a:extLst>
          </p:cNvPr>
          <p:cNvSpPr txBox="1"/>
          <p:nvPr/>
        </p:nvSpPr>
        <p:spPr>
          <a:xfrm>
            <a:off x="3104173" y="2155963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TD-Error on 0.04 network (trained on 8G)</a:t>
            </a:r>
          </a:p>
        </p:txBody>
      </p:sp>
      <p:pic>
        <p:nvPicPr>
          <p:cNvPr id="3" name="Picture 2" descr="A picture containing text, antenna, screenshot&#10;&#10;Description automatically generated">
            <a:extLst>
              <a:ext uri="{FF2B5EF4-FFF2-40B4-BE49-F238E27FC236}">
                <a16:creationId xmlns:a16="http://schemas.microsoft.com/office/drawing/2014/main" id="{5CC9FD22-6FF6-DA8B-7B7C-ABE5A5267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1420"/>
            <a:ext cx="12192000" cy="24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08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316066-9C6D-8662-11CE-4F624FD45E09}"/>
              </a:ext>
            </a:extLst>
          </p:cNvPr>
          <p:cNvSpPr txBox="1"/>
          <p:nvPr/>
        </p:nvSpPr>
        <p:spPr>
          <a:xfrm>
            <a:off x="9525000" y="683468"/>
            <a:ext cx="2343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C22FC2E-9604-F628-1C0D-B04013F65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468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6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E95238C-8230-6718-EF8C-DB290AC7D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2805"/>
            <a:ext cx="9525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A705A4-A316-B939-13C6-CD19F7BD92DB}"/>
              </a:ext>
            </a:extLst>
          </p:cNvPr>
          <p:cNvSpPr txBox="1"/>
          <p:nvPr/>
        </p:nvSpPr>
        <p:spPr>
          <a:xfrm>
            <a:off x="9525000" y="683468"/>
            <a:ext cx="23435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network trained normally over slower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16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9189</TotalTime>
  <Words>433</Words>
  <Application>Microsoft Office PowerPoint</Application>
  <PresentationFormat>Widescreen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Algorithm 1:</vt:lpstr>
      <vt:lpstr>Algorithm 2:</vt:lpstr>
      <vt:lpstr>Algorithm 3:</vt:lpstr>
      <vt:lpstr>PowerPoint Presentation</vt:lpstr>
      <vt:lpstr>PowerPoint Presentation</vt:lpstr>
      <vt:lpstr>PowerPoint Presentation</vt:lpstr>
      <vt:lpstr>PowerPoint Presentation</vt:lpstr>
      <vt:lpstr>To check</vt:lpstr>
      <vt:lpstr>Approach on edge cases</vt:lpstr>
      <vt:lpstr>Other summer works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Devdhar Patel</dc:creator>
  <cp:lastModifiedBy>Devdhar Patel</cp:lastModifiedBy>
  <cp:revision>8</cp:revision>
  <dcterms:created xsi:type="dcterms:W3CDTF">2022-05-06T20:56:09Z</dcterms:created>
  <dcterms:modified xsi:type="dcterms:W3CDTF">2022-06-10T17:52:54Z</dcterms:modified>
</cp:coreProperties>
</file>

<file path=docProps/thumbnail.jpeg>
</file>